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33"/>
  </p:notesMasterIdLst>
  <p:sldIdLst>
    <p:sldId id="256" r:id="rId2"/>
    <p:sldId id="272" r:id="rId3"/>
    <p:sldId id="259" r:id="rId4"/>
    <p:sldId id="260" r:id="rId5"/>
    <p:sldId id="288" r:id="rId6"/>
    <p:sldId id="261" r:id="rId7"/>
    <p:sldId id="262" r:id="rId8"/>
    <p:sldId id="263" r:id="rId9"/>
    <p:sldId id="273" r:id="rId10"/>
    <p:sldId id="264" r:id="rId11"/>
    <p:sldId id="267" r:id="rId12"/>
    <p:sldId id="271" r:id="rId13"/>
    <p:sldId id="274" r:id="rId14"/>
    <p:sldId id="275" r:id="rId15"/>
    <p:sldId id="276" r:id="rId16"/>
    <p:sldId id="277" r:id="rId17"/>
    <p:sldId id="258" r:id="rId18"/>
    <p:sldId id="257" r:id="rId19"/>
    <p:sldId id="279" r:id="rId20"/>
    <p:sldId id="280" r:id="rId21"/>
    <p:sldId id="281" r:id="rId22"/>
    <p:sldId id="282" r:id="rId23"/>
    <p:sldId id="287" r:id="rId24"/>
    <p:sldId id="290" r:id="rId25"/>
    <p:sldId id="265" r:id="rId26"/>
    <p:sldId id="283" r:id="rId27"/>
    <p:sldId id="266" r:id="rId28"/>
    <p:sldId id="285" r:id="rId29"/>
    <p:sldId id="268" r:id="rId30"/>
    <p:sldId id="269"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59"/>
    <p:restoredTop sz="94694"/>
  </p:normalViewPr>
  <p:slideViewPr>
    <p:cSldViewPr snapToGrid="0" snapToObjects="1">
      <p:cViewPr varScale="1">
        <p:scale>
          <a:sx n="90" d="100"/>
          <a:sy n="90" d="100"/>
        </p:scale>
        <p:origin x="23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9A56D-C8B8-704F-99B0-C8442AE2A7BF}" type="datetimeFigureOut">
              <a:rPr lang="en-US" smtClean="0"/>
              <a:t>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D2C91-25AB-A544-87C0-35C8A272A0F4}" type="slidenum">
              <a:rPr lang="en-US" smtClean="0"/>
              <a:t>‹#›</a:t>
            </a:fld>
            <a:endParaRPr lang="en-US"/>
          </a:p>
        </p:txBody>
      </p:sp>
    </p:spTree>
    <p:extLst>
      <p:ext uri="{BB962C8B-B14F-4D97-AF65-F5344CB8AC3E}">
        <p14:creationId xmlns:p14="http://schemas.microsoft.com/office/powerpoint/2010/main" val="132498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1/12/21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9982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7250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3761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4700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888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7085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7729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7633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020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3510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7570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5499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94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322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1488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2466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8749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1/12/21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41380250"/>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github.com/dsp-uga" TargetMode="Externa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sp-uga/sp18" TargetMode="External"/><Relationship Id="rId2" Type="http://schemas.openxmlformats.org/officeDocument/2006/relationships/hyperlink" Target="https://dsp-uga.github.io/sp21" TargetMode="External"/><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hyperlink" Target="https://autolab.cs.uga.ed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11"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66"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654296" y="963613"/>
            <a:ext cx="6013703" cy="4149724"/>
          </a:xfrm>
        </p:spPr>
        <p:txBody>
          <a:bodyPr anchor="ctr">
            <a:normAutofit/>
          </a:bodyPr>
          <a:lstStyle/>
          <a:p>
            <a:r>
              <a:rPr lang="en-US" sz="6000" cap="none">
                <a:latin typeface="Tw Cen MT" charset="0"/>
                <a:ea typeface="Tw Cen MT" charset="0"/>
                <a:cs typeface="Tw Cen MT" charset="0"/>
              </a:rPr>
              <a:t>CSCI 8360: Data Science Practicum</a:t>
            </a:r>
          </a:p>
        </p:txBody>
      </p:sp>
      <p:sp>
        <p:nvSpPr>
          <p:cNvPr id="3" name="Subtitle 2"/>
          <p:cNvSpPr>
            <a:spLocks noGrp="1"/>
          </p:cNvSpPr>
          <p:nvPr>
            <p:ph type="subTitle" idx="1"/>
          </p:nvPr>
        </p:nvSpPr>
        <p:spPr>
          <a:xfrm>
            <a:off x="1180571" y="963612"/>
            <a:ext cx="2502269" cy="4149725"/>
          </a:xfrm>
        </p:spPr>
        <p:txBody>
          <a:bodyPr anchor="ctr">
            <a:normAutofit/>
          </a:bodyPr>
          <a:lstStyle/>
          <a:p>
            <a:pPr algn="r"/>
            <a:r>
              <a:rPr lang="en-US" cap="none" dirty="0">
                <a:solidFill>
                  <a:schemeClr val="tx1"/>
                </a:solidFill>
              </a:rPr>
              <a:t>Lecture 1</a:t>
            </a:r>
          </a:p>
          <a:p>
            <a:pPr algn="r"/>
            <a:r>
              <a:rPr lang="en-US" cap="none" dirty="0">
                <a:solidFill>
                  <a:schemeClr val="tx1"/>
                </a:solidFill>
              </a:rPr>
              <a:t>Prof. Shannon Quinn</a:t>
            </a:r>
          </a:p>
        </p:txBody>
      </p:sp>
    </p:spTree>
    <p:extLst>
      <p:ext uri="{BB962C8B-B14F-4D97-AF65-F5344CB8AC3E}">
        <p14:creationId xmlns:p14="http://schemas.microsoft.com/office/powerpoint/2010/main" val="1680968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Lectures, Revisited</a:t>
            </a:r>
          </a:p>
        </p:txBody>
      </p:sp>
      <p:sp>
        <p:nvSpPr>
          <p:cNvPr id="3" name="Content Placeholder 2"/>
          <p:cNvSpPr>
            <a:spLocks noGrp="1"/>
          </p:cNvSpPr>
          <p:nvPr>
            <p:ph idx="1"/>
          </p:nvPr>
        </p:nvSpPr>
        <p:spPr>
          <a:xfrm>
            <a:off x="1141412" y="2249486"/>
            <a:ext cx="9905999" cy="4410805"/>
          </a:xfrm>
        </p:spPr>
        <p:txBody>
          <a:bodyPr>
            <a:normAutofit fontScale="92500" lnSpcReduction="20000"/>
          </a:bodyPr>
          <a:lstStyle/>
          <a:p>
            <a:r>
              <a:rPr lang="en-US" dirty="0"/>
              <a:t>Locations: </a:t>
            </a:r>
          </a:p>
          <a:p>
            <a:pPr lvl="1"/>
            <a:r>
              <a:rPr lang="en-US" dirty="0"/>
              <a:t>In-person:</a:t>
            </a:r>
            <a:r>
              <a:rPr lang="en-US" b="1" dirty="0"/>
              <a:t> Boyd 208 (Wednesdays); Food Science 202 (Tues/Thurs)</a:t>
            </a:r>
          </a:p>
          <a:p>
            <a:pPr lvl="1"/>
            <a:r>
              <a:rPr lang="en-US" dirty="0"/>
              <a:t>Virtually: </a:t>
            </a:r>
            <a:r>
              <a:rPr lang="en-US" b="1" dirty="0"/>
              <a:t>Discord Server</a:t>
            </a:r>
            <a:endParaRPr lang="en-US" dirty="0"/>
          </a:p>
          <a:p>
            <a:r>
              <a:rPr lang="en-US" dirty="0"/>
              <a:t>Time</a:t>
            </a:r>
          </a:p>
          <a:p>
            <a:pPr lvl="1"/>
            <a:r>
              <a:rPr lang="en-US" dirty="0"/>
              <a:t>Today, 11:30am – 12:20pm</a:t>
            </a:r>
          </a:p>
          <a:p>
            <a:pPr lvl="1"/>
            <a:r>
              <a:rPr lang="en-US" dirty="0"/>
              <a:t>Tomorrow, 11:10am – 12:25pm</a:t>
            </a:r>
          </a:p>
          <a:p>
            <a:pPr lvl="1"/>
            <a:r>
              <a:rPr lang="en-US" dirty="0"/>
              <a:t>Next Tuesday (Jan 19), Wednesday (Jan 20), and Thursday (Jan 21)</a:t>
            </a:r>
          </a:p>
          <a:p>
            <a:pPr lvl="1"/>
            <a:r>
              <a:rPr lang="en-US" dirty="0"/>
              <a:t>NO OTHER LECTURE TIMES (unless announced in Discord)</a:t>
            </a:r>
          </a:p>
          <a:p>
            <a:r>
              <a:rPr lang="en-US" dirty="0"/>
              <a:t>Policy</a:t>
            </a:r>
          </a:p>
          <a:p>
            <a:pPr lvl="1"/>
            <a:r>
              <a:rPr lang="en-US" dirty="0"/>
              <a:t>Attend, don’t attend, up to you (except for guest lecturers—please come for those)</a:t>
            </a:r>
          </a:p>
          <a:p>
            <a:pPr lvl="1"/>
            <a:r>
              <a:rPr lang="en-US" dirty="0"/>
              <a:t>Lectures will be recorded and posted on the website</a:t>
            </a:r>
          </a:p>
        </p:txBody>
      </p:sp>
    </p:spTree>
    <p:extLst>
      <p:ext uri="{BB962C8B-B14F-4D97-AF65-F5344CB8AC3E}">
        <p14:creationId xmlns:p14="http://schemas.microsoft.com/office/powerpoint/2010/main" val="49694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Office Hours, Revisited</a:t>
            </a:r>
          </a:p>
        </p:txBody>
      </p:sp>
      <p:sp>
        <p:nvSpPr>
          <p:cNvPr id="3" name="Content Placeholder 2"/>
          <p:cNvSpPr>
            <a:spLocks noGrp="1"/>
          </p:cNvSpPr>
          <p:nvPr>
            <p:ph idx="1"/>
          </p:nvPr>
        </p:nvSpPr>
        <p:spPr/>
        <p:txBody>
          <a:bodyPr/>
          <a:lstStyle/>
          <a:p>
            <a:r>
              <a:rPr lang="en-US" dirty="0"/>
              <a:t>Location: </a:t>
            </a:r>
            <a:r>
              <a:rPr lang="en-US" b="1" dirty="0"/>
              <a:t>Food Science 202</a:t>
            </a:r>
            <a:r>
              <a:rPr lang="en-US" dirty="0"/>
              <a:t> (and Discord server)</a:t>
            </a:r>
            <a:endParaRPr lang="en-US" b="1" dirty="0"/>
          </a:p>
          <a:p>
            <a:r>
              <a:rPr lang="en-US" dirty="0"/>
              <a:t>Time: Tuesdays / Thursdays, 11:10am </a:t>
            </a:r>
            <a:r>
              <a:rPr lang="mr-IN" dirty="0"/>
              <a:t>–</a:t>
            </a:r>
            <a:r>
              <a:rPr lang="en-US" dirty="0"/>
              <a:t> 12:25pm</a:t>
            </a:r>
          </a:p>
          <a:p>
            <a:r>
              <a:rPr lang="en-US" dirty="0"/>
              <a:t>(yep, when we’d otherwise have lecture, so I know you can’t possibly have conflicts)</a:t>
            </a:r>
          </a:p>
          <a:p>
            <a:r>
              <a:rPr lang="en-US" dirty="0"/>
              <a:t>Happy to set up appointments if you need them</a:t>
            </a:r>
          </a:p>
        </p:txBody>
      </p:sp>
    </p:spTree>
    <p:extLst>
      <p:ext uri="{BB962C8B-B14F-4D97-AF65-F5344CB8AC3E}">
        <p14:creationId xmlns:p14="http://schemas.microsoft.com/office/powerpoint/2010/main" val="15796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Discord, Revisited</a:t>
            </a:r>
          </a:p>
        </p:txBody>
      </p:sp>
      <p:sp>
        <p:nvSpPr>
          <p:cNvPr id="3" name="Content Placeholder 2"/>
          <p:cNvSpPr>
            <a:spLocks noGrp="1"/>
          </p:cNvSpPr>
          <p:nvPr>
            <p:ph idx="1"/>
          </p:nvPr>
        </p:nvSpPr>
        <p:spPr>
          <a:xfrm>
            <a:off x="1141413" y="2249486"/>
            <a:ext cx="4722357" cy="4213943"/>
          </a:xfrm>
        </p:spPr>
        <p:txBody>
          <a:bodyPr/>
          <a:lstStyle/>
          <a:p>
            <a:r>
              <a:rPr lang="en-US" dirty="0"/>
              <a:t>Discord: free team messaging platform</a:t>
            </a:r>
          </a:p>
          <a:p>
            <a:r>
              <a:rPr lang="en-US" dirty="0"/>
              <a:t>Web-based and mobile apps</a:t>
            </a:r>
          </a:p>
          <a:p>
            <a:r>
              <a:rPr lang="en-US" dirty="0"/>
              <a:t>Teams can set up private channels to coordinate</a:t>
            </a:r>
          </a:p>
          <a:p>
            <a:r>
              <a:rPr lang="en-US" dirty="0"/>
              <a:t>Can also send individual DMs</a:t>
            </a:r>
          </a:p>
          <a:p>
            <a:r>
              <a:rPr lang="en-US" b="1" dirty="0"/>
              <a:t>All course announcements will be made here</a:t>
            </a:r>
          </a:p>
        </p:txBody>
      </p:sp>
      <p:pic>
        <p:nvPicPr>
          <p:cNvPr id="5" name="Picture 4" descr="A screenshot of a computer&#10;&#10;Description automatically generated with medium confidence">
            <a:extLst>
              <a:ext uri="{FF2B5EF4-FFF2-40B4-BE49-F238E27FC236}">
                <a16:creationId xmlns:a16="http://schemas.microsoft.com/office/drawing/2014/main" id="{5699EC34-4EFC-844B-9CB9-1C519C2473B6}"/>
              </a:ext>
            </a:extLst>
          </p:cNvPr>
          <p:cNvPicPr>
            <a:picLocks noChangeAspect="1"/>
          </p:cNvPicPr>
          <p:nvPr/>
        </p:nvPicPr>
        <p:blipFill>
          <a:blip r:embed="rId2"/>
          <a:stretch>
            <a:fillRect/>
          </a:stretch>
        </p:blipFill>
        <p:spPr>
          <a:xfrm>
            <a:off x="5846858" y="914400"/>
            <a:ext cx="6345142" cy="5549029"/>
          </a:xfrm>
          <a:prstGeom prst="rect">
            <a:avLst/>
          </a:prstGeom>
        </p:spPr>
      </p:pic>
    </p:spTree>
    <p:extLst>
      <p:ext uri="{BB962C8B-B14F-4D97-AF65-F5344CB8AC3E}">
        <p14:creationId xmlns:p14="http://schemas.microsoft.com/office/powerpoint/2010/main" val="893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GitHub, Revisited</a:t>
            </a:r>
          </a:p>
        </p:txBody>
      </p:sp>
      <p:sp>
        <p:nvSpPr>
          <p:cNvPr id="3" name="Content Placeholder 2"/>
          <p:cNvSpPr>
            <a:spLocks noGrp="1"/>
          </p:cNvSpPr>
          <p:nvPr>
            <p:ph idx="1"/>
          </p:nvPr>
        </p:nvSpPr>
        <p:spPr>
          <a:xfrm>
            <a:off x="1141413" y="2249486"/>
            <a:ext cx="5082819" cy="4608513"/>
          </a:xfrm>
        </p:spPr>
        <p:txBody>
          <a:bodyPr/>
          <a:lstStyle/>
          <a:p>
            <a:r>
              <a:rPr lang="en-US" dirty="0"/>
              <a:t>Most popular code repository in the world</a:t>
            </a:r>
          </a:p>
          <a:p>
            <a:r>
              <a:rPr lang="en-US" dirty="0"/>
              <a:t>Uses the </a:t>
            </a:r>
            <a:r>
              <a:rPr lang="en-US" i="1" dirty="0" err="1"/>
              <a:t>git</a:t>
            </a:r>
            <a:r>
              <a:rPr lang="en-US" dirty="0"/>
              <a:t> concurrent versioning system (itself an open source project)</a:t>
            </a:r>
          </a:p>
          <a:p>
            <a:r>
              <a:rPr lang="en-US" dirty="0"/>
              <a:t>Lots of useful team-based tools (issue tracker, wiki, GUI)</a:t>
            </a:r>
          </a:p>
          <a:p>
            <a:r>
              <a:rPr lang="en-US" b="1" dirty="0"/>
              <a:t>All projects will be sourced in the DSP-UGA GitHub organization</a:t>
            </a:r>
          </a:p>
        </p:txBody>
      </p:sp>
      <p:pic>
        <p:nvPicPr>
          <p:cNvPr id="4" name="Picture 3"/>
          <p:cNvPicPr>
            <a:picLocks noChangeAspect="1"/>
          </p:cNvPicPr>
          <p:nvPr/>
        </p:nvPicPr>
        <p:blipFill>
          <a:blip r:embed="rId2"/>
          <a:stretch>
            <a:fillRect/>
          </a:stretch>
        </p:blipFill>
        <p:spPr>
          <a:xfrm>
            <a:off x="6813177" y="-188306"/>
            <a:ext cx="5181598" cy="1920646"/>
          </a:xfrm>
          <a:prstGeom prst="rect">
            <a:avLst/>
          </a:prstGeom>
        </p:spPr>
      </p:pic>
      <p:pic>
        <p:nvPicPr>
          <p:cNvPr id="5" name="Picture 4"/>
          <p:cNvPicPr>
            <a:picLocks noChangeAspect="1"/>
          </p:cNvPicPr>
          <p:nvPr/>
        </p:nvPicPr>
        <p:blipFill>
          <a:blip r:embed="rId3"/>
          <a:stretch>
            <a:fillRect/>
          </a:stretch>
        </p:blipFill>
        <p:spPr>
          <a:xfrm>
            <a:off x="7883180" y="1511812"/>
            <a:ext cx="3041592" cy="12701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4232" y="2903912"/>
            <a:ext cx="5770543" cy="3792071"/>
          </a:xfrm>
          <a:prstGeom prst="rect">
            <a:avLst/>
          </a:prstGeom>
        </p:spPr>
      </p:pic>
    </p:spTree>
    <p:extLst>
      <p:ext uri="{BB962C8B-B14F-4D97-AF65-F5344CB8AC3E}">
        <p14:creationId xmlns:p14="http://schemas.microsoft.com/office/powerpoint/2010/main" val="209534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err="1"/>
              <a:t>AutoLab</a:t>
            </a:r>
            <a:r>
              <a:rPr lang="en-US" cap="none" dirty="0"/>
              <a:t>, Revisited</a:t>
            </a:r>
          </a:p>
        </p:txBody>
      </p:sp>
      <p:sp>
        <p:nvSpPr>
          <p:cNvPr id="3" name="Content Placeholder 2"/>
          <p:cNvSpPr>
            <a:spLocks noGrp="1"/>
          </p:cNvSpPr>
          <p:nvPr>
            <p:ph idx="1"/>
          </p:nvPr>
        </p:nvSpPr>
        <p:spPr>
          <a:xfrm>
            <a:off x="1141412" y="2249487"/>
            <a:ext cx="5295247" cy="3541714"/>
          </a:xfrm>
        </p:spPr>
        <p:txBody>
          <a:bodyPr/>
          <a:lstStyle/>
          <a:p>
            <a:r>
              <a:rPr lang="en-US" dirty="0"/>
              <a:t>Assignment submission and </a:t>
            </a:r>
            <a:r>
              <a:rPr lang="en-US" dirty="0" err="1"/>
              <a:t>autograder</a:t>
            </a:r>
            <a:endParaRPr lang="en-US" dirty="0"/>
          </a:p>
          <a:p>
            <a:r>
              <a:rPr lang="en-US" dirty="0"/>
              <a:t>Also has leaderboards!</a:t>
            </a:r>
          </a:p>
          <a:p>
            <a:r>
              <a:rPr lang="en-US" b="1" dirty="0"/>
              <a:t>All project outputs will be submitted to </a:t>
            </a:r>
            <a:r>
              <a:rPr lang="en-US" b="1" dirty="0" err="1"/>
              <a:t>AutoLab</a:t>
            </a:r>
            <a:r>
              <a:rPr lang="en-US" b="1" dirty="0"/>
              <a:t> for ranking</a:t>
            </a:r>
          </a:p>
        </p:txBody>
      </p:sp>
      <p:pic>
        <p:nvPicPr>
          <p:cNvPr id="6148" name="Picture 4" descr="Pin on Books, Movies, TV">
            <a:extLst>
              <a:ext uri="{FF2B5EF4-FFF2-40B4-BE49-F238E27FC236}">
                <a16:creationId xmlns:a16="http://schemas.microsoft.com/office/drawing/2014/main" id="{16B03D36-FCD2-5F4C-BC66-657E65729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050" y="1970087"/>
            <a:ext cx="31750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37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500"/>
                                        <p:tgtEl>
                                          <p:spTgt spid="61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Google Cloud Platform</a:t>
            </a:r>
          </a:p>
        </p:txBody>
      </p:sp>
      <p:sp>
        <p:nvSpPr>
          <p:cNvPr id="3" name="Content Placeholder 2"/>
          <p:cNvSpPr>
            <a:spLocks noGrp="1"/>
          </p:cNvSpPr>
          <p:nvPr>
            <p:ph idx="1"/>
          </p:nvPr>
        </p:nvSpPr>
        <p:spPr>
          <a:xfrm>
            <a:off x="1141412" y="2249486"/>
            <a:ext cx="5295247" cy="4608514"/>
          </a:xfrm>
        </p:spPr>
        <p:txBody>
          <a:bodyPr>
            <a:normAutofit lnSpcReduction="10000"/>
          </a:bodyPr>
          <a:lstStyle/>
          <a:p>
            <a:r>
              <a:rPr lang="en-US" dirty="0"/>
              <a:t>(comparable to Amazon Web Services, or AWS)</a:t>
            </a:r>
          </a:p>
          <a:p>
            <a:r>
              <a:rPr lang="en-US" dirty="0"/>
              <a:t>Spin up elastic compute resources on-demand</a:t>
            </a:r>
          </a:p>
          <a:p>
            <a:r>
              <a:rPr lang="en-US" dirty="0"/>
              <a:t>Every student gets $50 in credits (usable across ALL services)</a:t>
            </a:r>
          </a:p>
          <a:p>
            <a:r>
              <a:rPr lang="en-US" dirty="0"/>
              <a:t>“Cloud </a:t>
            </a:r>
            <a:r>
              <a:rPr lang="en-US" dirty="0" err="1"/>
              <a:t>Dataproc</a:t>
            </a:r>
            <a:r>
              <a:rPr lang="en-US" dirty="0"/>
              <a:t>” contains APIs for specifically spinning up Spark and Hadoop clusters</a:t>
            </a:r>
          </a:p>
          <a:p>
            <a:r>
              <a:rPr lang="en-US" b="1" dirty="0"/>
              <a:t>Details to come</a:t>
            </a:r>
          </a:p>
        </p:txBody>
      </p:sp>
      <p:pic>
        <p:nvPicPr>
          <p:cNvPr id="4" name="Picture 3"/>
          <p:cNvPicPr>
            <a:picLocks noChangeAspect="1"/>
          </p:cNvPicPr>
          <p:nvPr/>
        </p:nvPicPr>
        <p:blipFill>
          <a:blip r:embed="rId2"/>
          <a:stretch>
            <a:fillRect/>
          </a:stretch>
        </p:blipFill>
        <p:spPr>
          <a:xfrm>
            <a:off x="6593541" y="2249487"/>
            <a:ext cx="5171668" cy="655078"/>
          </a:xfrm>
          <a:prstGeom prst="rect">
            <a:avLst/>
          </a:prstGeom>
        </p:spPr>
      </p:pic>
    </p:spTree>
    <p:extLst>
      <p:ext uri="{BB962C8B-B14F-4D97-AF65-F5344CB8AC3E}">
        <p14:creationId xmlns:p14="http://schemas.microsoft.com/office/powerpoint/2010/main" val="209110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p:txBody>
          <a:bodyPr/>
          <a:lstStyle/>
          <a:p>
            <a:r>
              <a:rPr lang="en-US" cap="none" dirty="0"/>
              <a:t>Part III: Projects</a:t>
            </a:r>
          </a:p>
        </p:txBody>
      </p:sp>
      <p:sp>
        <p:nvSpPr>
          <p:cNvPr id="5" name="Text Placeholder 4"/>
          <p:cNvSpPr>
            <a:spLocks noGrp="1"/>
          </p:cNvSpPr>
          <p:nvPr>
            <p:ph type="body" idx="1"/>
          </p:nvPr>
        </p:nvSpPr>
        <p:spPr/>
        <p:txBody>
          <a:bodyPr/>
          <a:lstStyle/>
          <a:p>
            <a:r>
              <a:rPr lang="en-US" dirty="0"/>
              <a:t>CSCI 8360 Data Science Practicum</a:t>
            </a:r>
          </a:p>
        </p:txBody>
      </p:sp>
    </p:spTree>
    <p:extLst>
      <p:ext uri="{BB962C8B-B14F-4D97-AF65-F5344CB8AC3E}">
        <p14:creationId xmlns:p14="http://schemas.microsoft.com/office/powerpoint/2010/main" val="2107365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Project Overview</a:t>
            </a:r>
          </a:p>
        </p:txBody>
      </p:sp>
      <p:sp>
        <p:nvSpPr>
          <p:cNvPr id="7" name="Content Placeholder 6"/>
          <p:cNvSpPr>
            <a:spLocks noGrp="1"/>
          </p:cNvSpPr>
          <p:nvPr>
            <p:ph idx="1"/>
          </p:nvPr>
        </p:nvSpPr>
        <p:spPr>
          <a:xfrm>
            <a:off x="1141412" y="2249487"/>
            <a:ext cx="9905999" cy="4225454"/>
          </a:xfrm>
        </p:spPr>
        <p:txBody>
          <a:bodyPr/>
          <a:lstStyle/>
          <a:p>
            <a:r>
              <a:rPr lang="en-US" dirty="0"/>
              <a:t>Solving real-world machine learning problem</a:t>
            </a:r>
          </a:p>
          <a:p>
            <a:pPr lvl="1"/>
            <a:r>
              <a:rPr lang="en-US" dirty="0"/>
              <a:t>Classify a large corpus of documents</a:t>
            </a:r>
          </a:p>
          <a:p>
            <a:pPr lvl="1"/>
            <a:r>
              <a:rPr lang="en-US" dirty="0"/>
              <a:t>Convex optimization over a huge dataset</a:t>
            </a:r>
          </a:p>
          <a:p>
            <a:pPr lvl="1"/>
            <a:r>
              <a:rPr lang="en-US" dirty="0"/>
              <a:t>Dimensionality reduction over a high-dimensional matrix</a:t>
            </a:r>
          </a:p>
          <a:p>
            <a:pPr lvl="1"/>
            <a:r>
              <a:rPr lang="en-US" dirty="0"/>
              <a:t>etc.</a:t>
            </a:r>
          </a:p>
          <a:p>
            <a:r>
              <a:rPr lang="en-US" dirty="0"/>
              <a:t>Each project varies in length from 3 to 4 weeks</a:t>
            </a:r>
          </a:p>
          <a:p>
            <a:pPr lvl="1"/>
            <a:r>
              <a:rPr lang="en-US" dirty="0"/>
              <a:t>“Introductory” Project 0 out </a:t>
            </a:r>
            <a:r>
              <a:rPr lang="en-US" b="1" dirty="0"/>
              <a:t>tomorrow</a:t>
            </a:r>
            <a:r>
              <a:rPr lang="en-US" dirty="0"/>
              <a:t>, will be 1.5 weeks long</a:t>
            </a:r>
          </a:p>
          <a:p>
            <a:pPr lvl="1"/>
            <a:r>
              <a:rPr lang="en-US" dirty="0"/>
              <a:t>Project 1 (P1) out the following Tuesday (Jan 26), will be 3 weeks long</a:t>
            </a:r>
          </a:p>
        </p:txBody>
      </p:sp>
    </p:spTree>
    <p:extLst>
      <p:ext uri="{BB962C8B-B14F-4D97-AF65-F5344CB8AC3E}">
        <p14:creationId xmlns:p14="http://schemas.microsoft.com/office/powerpoint/2010/main" val="178147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Project Requirements: Teams</a:t>
            </a:r>
          </a:p>
        </p:txBody>
      </p:sp>
      <p:sp>
        <p:nvSpPr>
          <p:cNvPr id="3" name="Content Placeholder 2"/>
          <p:cNvSpPr>
            <a:spLocks noGrp="1"/>
          </p:cNvSpPr>
          <p:nvPr>
            <p:ph sz="half" idx="1"/>
          </p:nvPr>
        </p:nvSpPr>
        <p:spPr>
          <a:xfrm>
            <a:off x="1141410" y="1804086"/>
            <a:ext cx="6084143" cy="5053914"/>
          </a:xfrm>
        </p:spPr>
        <p:txBody>
          <a:bodyPr>
            <a:normAutofit/>
          </a:bodyPr>
          <a:lstStyle/>
          <a:p>
            <a:r>
              <a:rPr lang="en-US" dirty="0"/>
              <a:t>Teams (3-4 people per team)</a:t>
            </a:r>
          </a:p>
          <a:p>
            <a:pPr lvl="1"/>
            <a:r>
              <a:rPr lang="en-US" dirty="0"/>
              <a:t>Assigned </a:t>
            </a:r>
            <a:r>
              <a:rPr lang="en-US" i="1" dirty="0"/>
              <a:t>completely randomly </a:t>
            </a:r>
            <a:r>
              <a:rPr lang="en-US" dirty="0"/>
              <a:t>(by me)</a:t>
            </a:r>
          </a:p>
          <a:p>
            <a:pPr lvl="1"/>
            <a:r>
              <a:rPr lang="en-US" dirty="0"/>
              <a:t>Will change for each project</a:t>
            </a:r>
          </a:p>
          <a:p>
            <a:r>
              <a:rPr lang="en-US" dirty="0"/>
              <a:t>Each team member should have a </a:t>
            </a:r>
            <a:r>
              <a:rPr lang="en-US" b="1" dirty="0"/>
              <a:t>clear, well-defined role</a:t>
            </a:r>
            <a:endParaRPr lang="en-US" dirty="0"/>
          </a:p>
          <a:p>
            <a:pPr lvl="1"/>
            <a:r>
              <a:rPr lang="en-US" dirty="0"/>
              <a:t>Not everyone has to be a coder!</a:t>
            </a:r>
          </a:p>
          <a:p>
            <a:pPr lvl="1"/>
            <a:r>
              <a:rPr lang="en-US" dirty="0"/>
              <a:t>But 1 person should not be carrying the whole project</a:t>
            </a:r>
          </a:p>
          <a:p>
            <a:pPr lvl="1"/>
            <a:r>
              <a:rPr lang="en-US" b="1" dirty="0"/>
              <a:t>The only way you can fail this course is by being a bad teammate who either ghosts their team or does everything themselves</a:t>
            </a:r>
          </a:p>
          <a:p>
            <a:endParaRPr lang="en-US" dirty="0"/>
          </a:p>
        </p:txBody>
      </p:sp>
      <p:pic>
        <p:nvPicPr>
          <p:cNvPr id="4" name="Picture 3"/>
          <p:cNvPicPr>
            <a:picLocks noChangeAspect="1"/>
          </p:cNvPicPr>
          <p:nvPr/>
        </p:nvPicPr>
        <p:blipFill>
          <a:blip r:embed="rId2"/>
          <a:stretch>
            <a:fillRect/>
          </a:stretch>
        </p:blipFill>
        <p:spPr>
          <a:xfrm>
            <a:off x="7797052" y="1804086"/>
            <a:ext cx="3733800" cy="2184400"/>
          </a:xfrm>
          <a:prstGeom prst="rect">
            <a:avLst/>
          </a:prstGeom>
        </p:spPr>
      </p:pic>
    </p:spTree>
    <p:extLst>
      <p:ext uri="{BB962C8B-B14F-4D97-AF65-F5344CB8AC3E}">
        <p14:creationId xmlns:p14="http://schemas.microsoft.com/office/powerpoint/2010/main" val="1800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Project Requirements: Code</a:t>
            </a:r>
          </a:p>
        </p:txBody>
      </p:sp>
      <p:sp>
        <p:nvSpPr>
          <p:cNvPr id="3" name="Content Placeholder 2"/>
          <p:cNvSpPr>
            <a:spLocks noGrp="1"/>
          </p:cNvSpPr>
          <p:nvPr>
            <p:ph sz="half" idx="1"/>
          </p:nvPr>
        </p:nvSpPr>
        <p:spPr>
          <a:xfrm>
            <a:off x="1141410" y="1804086"/>
            <a:ext cx="5144273" cy="5053914"/>
          </a:xfrm>
        </p:spPr>
        <p:txBody>
          <a:bodyPr>
            <a:normAutofit fontScale="92500" lnSpcReduction="20000"/>
          </a:bodyPr>
          <a:lstStyle/>
          <a:p>
            <a:r>
              <a:rPr lang="en-US" dirty="0"/>
              <a:t>Use good coding practices</a:t>
            </a:r>
          </a:p>
          <a:p>
            <a:pPr lvl="1"/>
            <a:r>
              <a:rPr lang="en-US" dirty="0"/>
              <a:t>Documentation (in code, in GitHub wiki, in README, in commit comments)</a:t>
            </a:r>
          </a:p>
          <a:p>
            <a:pPr lvl="1"/>
            <a:r>
              <a:rPr lang="en-US" dirty="0"/>
              <a:t>Well-organized structure (should be easy for me to understand)</a:t>
            </a:r>
          </a:p>
          <a:p>
            <a:r>
              <a:rPr lang="en-US" dirty="0"/>
              <a:t>Use organizational GitHub account</a:t>
            </a:r>
          </a:p>
          <a:p>
            <a:pPr lvl="1"/>
            <a:r>
              <a:rPr lang="en-US" dirty="0">
                <a:hlinkClick r:id="rId2"/>
              </a:rPr>
              <a:t>https://github.com/dsp-uga</a:t>
            </a:r>
            <a:endParaRPr lang="en-US" dirty="0"/>
          </a:p>
          <a:p>
            <a:r>
              <a:rPr lang="en-US" dirty="0"/>
              <a:t>Recommended additional practices</a:t>
            </a:r>
          </a:p>
          <a:p>
            <a:pPr lvl="1"/>
            <a:r>
              <a:rPr lang="en-US" dirty="0"/>
              <a:t>License your code with a permissive open license (</a:t>
            </a:r>
            <a:r>
              <a:rPr lang="en-US" dirty="0">
                <a:hlinkClick r:id="rId3"/>
              </a:rPr>
              <a:t>https://choosealicense.com/</a:t>
            </a:r>
            <a:r>
              <a:rPr lang="en-US" dirty="0"/>
              <a:t> )</a:t>
            </a:r>
          </a:p>
          <a:p>
            <a:pPr lvl="1"/>
            <a:r>
              <a:rPr lang="en-US" dirty="0"/>
              <a:t>Add a continuous integration module</a:t>
            </a:r>
          </a:p>
          <a:p>
            <a:pPr lvl="1"/>
            <a:r>
              <a:rPr lang="en-US" dirty="0"/>
              <a:t>Implement unit testing for your code</a:t>
            </a:r>
          </a:p>
          <a:p>
            <a:pPr lvl="1"/>
            <a:r>
              <a:rPr lang="en-US" dirty="0"/>
              <a:t>Create a website for your project (see GitHub documentation; makes this easy)</a:t>
            </a:r>
          </a:p>
          <a:p>
            <a:pPr lvl="1"/>
            <a:endParaRPr lang="en-US" dirty="0"/>
          </a:p>
        </p:txBody>
      </p:sp>
      <p:pic>
        <p:nvPicPr>
          <p:cNvPr id="4" name="Picture 3"/>
          <p:cNvPicPr>
            <a:picLocks noChangeAspect="1"/>
          </p:cNvPicPr>
          <p:nvPr/>
        </p:nvPicPr>
        <p:blipFill>
          <a:blip r:embed="rId4"/>
          <a:stretch>
            <a:fillRect/>
          </a:stretch>
        </p:blipFill>
        <p:spPr>
          <a:xfrm>
            <a:off x="6285683" y="1804086"/>
            <a:ext cx="5727021" cy="4581617"/>
          </a:xfrm>
          <a:prstGeom prst="rect">
            <a:avLst/>
          </a:prstGeom>
        </p:spPr>
      </p:pic>
    </p:spTree>
    <p:extLst>
      <p:ext uri="{BB962C8B-B14F-4D97-AF65-F5344CB8AC3E}">
        <p14:creationId xmlns:p14="http://schemas.microsoft.com/office/powerpoint/2010/main" val="149194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cap="none" dirty="0"/>
              <a:t>Part I: Lightning Overview</a:t>
            </a:r>
          </a:p>
        </p:txBody>
      </p:sp>
      <p:sp>
        <p:nvSpPr>
          <p:cNvPr id="5" name="Text Placeholder 4"/>
          <p:cNvSpPr>
            <a:spLocks noGrp="1"/>
          </p:cNvSpPr>
          <p:nvPr>
            <p:ph type="body" idx="1"/>
          </p:nvPr>
        </p:nvSpPr>
        <p:spPr/>
        <p:txBody>
          <a:bodyPr/>
          <a:lstStyle/>
          <a:p>
            <a:r>
              <a:rPr lang="en-US" dirty="0"/>
              <a:t>CSCI 8360 Data Science Practicum</a:t>
            </a:r>
          </a:p>
        </p:txBody>
      </p:sp>
    </p:spTree>
    <p:extLst>
      <p:ext uri="{BB962C8B-B14F-4D97-AF65-F5344CB8AC3E}">
        <p14:creationId xmlns:p14="http://schemas.microsoft.com/office/powerpoint/2010/main" val="2059314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Project Requirements: </a:t>
            </a:r>
            <a:r>
              <a:rPr lang="en-US" cap="none" dirty="0" err="1"/>
              <a:t>AutoLab</a:t>
            </a:r>
            <a:endParaRPr lang="en-US" cap="none" dirty="0"/>
          </a:p>
        </p:txBody>
      </p:sp>
      <p:sp>
        <p:nvSpPr>
          <p:cNvPr id="3" name="Content Placeholder 2"/>
          <p:cNvSpPr>
            <a:spLocks noGrp="1"/>
          </p:cNvSpPr>
          <p:nvPr>
            <p:ph sz="half" idx="1"/>
          </p:nvPr>
        </p:nvSpPr>
        <p:spPr>
          <a:xfrm>
            <a:off x="1141411" y="1804086"/>
            <a:ext cx="10584424" cy="5053914"/>
          </a:xfrm>
        </p:spPr>
        <p:txBody>
          <a:bodyPr>
            <a:normAutofit/>
          </a:bodyPr>
          <a:lstStyle/>
          <a:p>
            <a:r>
              <a:rPr lang="en-US" dirty="0"/>
              <a:t>Submit to </a:t>
            </a:r>
            <a:r>
              <a:rPr lang="en-US" dirty="0" err="1"/>
              <a:t>AutoLab</a:t>
            </a:r>
            <a:r>
              <a:rPr lang="en-US" dirty="0"/>
              <a:t> before the deadline</a:t>
            </a:r>
          </a:p>
          <a:p>
            <a:pPr lvl="1"/>
            <a:r>
              <a:rPr lang="en-US" dirty="0"/>
              <a:t>One submitter per team (can submit as many times as you like)</a:t>
            </a:r>
          </a:p>
          <a:p>
            <a:pPr lvl="1"/>
            <a:r>
              <a:rPr lang="en-US" dirty="0"/>
              <a:t>Unless otherwise specified, submission will always be a text file with your code’s predictions on a test dataset</a:t>
            </a:r>
          </a:p>
          <a:p>
            <a:pPr lvl="1"/>
            <a:r>
              <a:rPr lang="en-US" dirty="0"/>
              <a:t>If your submission is correctly formatted, your performance should show up on the leaderboard in short order</a:t>
            </a:r>
          </a:p>
          <a:p>
            <a:r>
              <a:rPr lang="en-US" dirty="0" err="1"/>
              <a:t>AutoLab</a:t>
            </a:r>
            <a:r>
              <a:rPr lang="en-US" dirty="0"/>
              <a:t> submission </a:t>
            </a:r>
            <a:r>
              <a:rPr lang="en-US" b="1" dirty="0"/>
              <a:t>shuts down after the deadline</a:t>
            </a:r>
            <a:endParaRPr lang="en-US" dirty="0"/>
          </a:p>
        </p:txBody>
      </p:sp>
      <p:pic>
        <p:nvPicPr>
          <p:cNvPr id="7170" name="Picture 2" descr="GIF toby ziegler - animated GIF on GIFER">
            <a:extLst>
              <a:ext uri="{FF2B5EF4-FFF2-40B4-BE49-F238E27FC236}">
                <a16:creationId xmlns:a16="http://schemas.microsoft.com/office/drawing/2014/main" id="{405FFD34-7485-9743-BE69-DB4E9B9AE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9637" y="3933265"/>
            <a:ext cx="2924735" cy="292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01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7170"/>
                                        </p:tgtEl>
                                        <p:attrNameLst>
                                          <p:attrName>style.visibility</p:attrName>
                                        </p:attrNameLst>
                                      </p:cBhvr>
                                      <p:to>
                                        <p:strVal val="visible"/>
                                      </p:to>
                                    </p:set>
                                    <p:animEffect transition="in" filter="fade">
                                      <p:cBhvr>
                                        <p:cTn id="25"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Project Requirements: Lightning Talks</a:t>
            </a:r>
          </a:p>
        </p:txBody>
      </p:sp>
      <p:sp>
        <p:nvSpPr>
          <p:cNvPr id="3" name="Content Placeholder 2"/>
          <p:cNvSpPr>
            <a:spLocks noGrp="1"/>
          </p:cNvSpPr>
          <p:nvPr>
            <p:ph sz="half" idx="1"/>
          </p:nvPr>
        </p:nvSpPr>
        <p:spPr>
          <a:xfrm>
            <a:off x="1141410" y="1804086"/>
            <a:ext cx="10494777" cy="5053914"/>
          </a:xfrm>
        </p:spPr>
        <p:txBody>
          <a:bodyPr>
            <a:normAutofit/>
          </a:bodyPr>
          <a:lstStyle/>
          <a:p>
            <a:r>
              <a:rPr lang="en-US" dirty="0"/>
              <a:t>Wednesdays </a:t>
            </a:r>
            <a:r>
              <a:rPr lang="en-US" i="1" dirty="0"/>
              <a:t>after </a:t>
            </a:r>
            <a:r>
              <a:rPr lang="en-US" dirty="0"/>
              <a:t>a project deadline, all teams will give a lightning talk (~5 minutes long)</a:t>
            </a:r>
          </a:p>
          <a:p>
            <a:r>
              <a:rPr lang="en-US" dirty="0"/>
              <a:t>Talks will outline the problem, the team’s approach, their results, and any other discussion points</a:t>
            </a:r>
          </a:p>
          <a:p>
            <a:r>
              <a:rPr lang="en-US" dirty="0"/>
              <a:t>Creativity welcome—code examples, live demos, interactive slides, </a:t>
            </a:r>
            <a:r>
              <a:rPr lang="en-US" dirty="0" err="1"/>
              <a:t>etc</a:t>
            </a:r>
            <a:endParaRPr lang="en-US" dirty="0"/>
          </a:p>
          <a:p>
            <a:r>
              <a:rPr lang="en-US" dirty="0"/>
              <a:t>One person from each team will speak</a:t>
            </a:r>
          </a:p>
          <a:p>
            <a:endParaRPr lang="en-US" dirty="0"/>
          </a:p>
        </p:txBody>
      </p:sp>
    </p:spTree>
    <p:extLst>
      <p:ext uri="{BB962C8B-B14F-4D97-AF65-F5344CB8AC3E}">
        <p14:creationId xmlns:p14="http://schemas.microsoft.com/office/powerpoint/2010/main" val="89464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Project Grading</a:t>
            </a:r>
          </a:p>
        </p:txBody>
      </p:sp>
      <p:pic>
        <p:nvPicPr>
          <p:cNvPr id="1026" name="Picture 2" descr="LOL! The acronym that made the internet turns 25 - here's how we got here |  The Independent | The Independent">
            <a:extLst>
              <a:ext uri="{FF2B5EF4-FFF2-40B4-BE49-F238E27FC236}">
                <a16:creationId xmlns:a16="http://schemas.microsoft.com/office/drawing/2014/main" id="{11672108-369A-4F49-B864-715D12E05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1" y="1357803"/>
            <a:ext cx="6403975" cy="4734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Project Grading</a:t>
            </a:r>
          </a:p>
        </p:txBody>
      </p:sp>
      <p:sp>
        <p:nvSpPr>
          <p:cNvPr id="3" name="Content Placeholder 2"/>
          <p:cNvSpPr>
            <a:spLocks noGrp="1"/>
          </p:cNvSpPr>
          <p:nvPr>
            <p:ph sz="half" idx="1"/>
          </p:nvPr>
        </p:nvSpPr>
        <p:spPr>
          <a:xfrm>
            <a:off x="1141410" y="1804086"/>
            <a:ext cx="10494777" cy="5053914"/>
          </a:xfrm>
        </p:spPr>
        <p:txBody>
          <a:bodyPr>
            <a:normAutofit fontScale="92500" lnSpcReduction="20000"/>
          </a:bodyPr>
          <a:lstStyle/>
          <a:p>
            <a:r>
              <a:rPr lang="en-US" dirty="0"/>
              <a:t>COVID-19 sucks</a:t>
            </a:r>
          </a:p>
          <a:p>
            <a:r>
              <a:rPr lang="en-US" dirty="0"/>
              <a:t>Peer evaluation: each team is assigned another team to evaluate their work</a:t>
            </a:r>
          </a:p>
          <a:p>
            <a:r>
              <a:rPr lang="en-US" dirty="0"/>
              <a:t>Evaluation split into three categories</a:t>
            </a:r>
          </a:p>
          <a:p>
            <a:pPr marL="914400" lvl="1" indent="-457200">
              <a:buFont typeface="+mj-lt"/>
              <a:buAutoNum type="arabicPeriod"/>
            </a:pPr>
            <a:r>
              <a:rPr lang="en-US" dirty="0"/>
              <a:t>Theory (the approach you use as implemented by the code)</a:t>
            </a:r>
          </a:p>
          <a:p>
            <a:pPr marL="914400" lvl="1" indent="-457200">
              <a:buFont typeface="+mj-lt"/>
              <a:buAutoNum type="arabicPeriod"/>
            </a:pPr>
            <a:r>
              <a:rPr lang="en-US" dirty="0"/>
              <a:t>Engineering (everything around the implementation)</a:t>
            </a:r>
          </a:p>
          <a:p>
            <a:pPr marL="914400" lvl="1" indent="-457200">
              <a:buFont typeface="+mj-lt"/>
              <a:buAutoNum type="arabicPeriod"/>
            </a:pPr>
            <a:r>
              <a:rPr lang="en-US" dirty="0"/>
              <a:t>“Extras”</a:t>
            </a:r>
          </a:p>
          <a:p>
            <a:r>
              <a:rPr lang="en-US" dirty="0"/>
              <a:t>Go above and beyond—extra points</a:t>
            </a:r>
          </a:p>
          <a:p>
            <a:r>
              <a:rPr lang="en-US" dirty="0"/>
              <a:t>Note shortcomings (approach is flawed or too simple, code poorly documented, one person did almost all of the project, poor performance), as well as strengths (innovative approach—even if it did not work—good division of labor, unit testing, easy to understand code, good use of tickets and milestones)</a:t>
            </a:r>
          </a:p>
          <a:p>
            <a:r>
              <a:rPr lang="en-US" dirty="0"/>
              <a:t>Evaluation reports will be issued to each team between projects</a:t>
            </a:r>
          </a:p>
        </p:txBody>
      </p:sp>
    </p:spTree>
    <p:extLst>
      <p:ext uri="{BB962C8B-B14F-4D97-AF65-F5344CB8AC3E}">
        <p14:creationId xmlns:p14="http://schemas.microsoft.com/office/powerpoint/2010/main" val="151839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Project Grading</a:t>
            </a:r>
          </a:p>
        </p:txBody>
      </p:sp>
      <p:sp>
        <p:nvSpPr>
          <p:cNvPr id="3" name="Content Placeholder 2">
            <a:extLst>
              <a:ext uri="{FF2B5EF4-FFF2-40B4-BE49-F238E27FC236}">
                <a16:creationId xmlns:a16="http://schemas.microsoft.com/office/drawing/2014/main" id="{FF84CB0F-CEC4-AD4D-AD0C-526E85CD17F7}"/>
              </a:ext>
            </a:extLst>
          </p:cNvPr>
          <p:cNvSpPr>
            <a:spLocks noGrp="1"/>
          </p:cNvSpPr>
          <p:nvPr>
            <p:ph idx="1"/>
          </p:nvPr>
        </p:nvSpPr>
        <p:spPr/>
        <p:txBody>
          <a:bodyPr/>
          <a:lstStyle/>
          <a:p>
            <a:r>
              <a:rPr lang="en-US" dirty="0"/>
              <a:t>In all seriousness, if you</a:t>
            </a:r>
          </a:p>
          <a:p>
            <a:pPr lvl="1"/>
            <a:r>
              <a:rPr lang="en-US" dirty="0"/>
              <a:t>Work with your teammates (don’t ghost them)</a:t>
            </a:r>
          </a:p>
          <a:p>
            <a:pPr lvl="1"/>
            <a:r>
              <a:rPr lang="en-US" dirty="0"/>
              <a:t>Be a good classmate (answer other questions in Discord, come to occasional office hours / lecture, generally interact)</a:t>
            </a:r>
          </a:p>
          <a:p>
            <a:pPr lvl="1"/>
            <a:r>
              <a:rPr lang="en-US" dirty="0"/>
              <a:t>Conduct yourself as a decent human being</a:t>
            </a:r>
          </a:p>
          <a:p>
            <a:r>
              <a:rPr lang="en-US" b="1" dirty="0"/>
              <a:t>You get an A this semester</a:t>
            </a:r>
          </a:p>
          <a:p>
            <a:r>
              <a:rPr lang="en-US" dirty="0"/>
              <a:t>I want you all to have a little fun this semester without worrying about grades</a:t>
            </a:r>
          </a:p>
        </p:txBody>
      </p:sp>
    </p:spTree>
    <p:extLst>
      <p:ext uri="{BB962C8B-B14F-4D97-AF65-F5344CB8AC3E}">
        <p14:creationId xmlns:p14="http://schemas.microsoft.com/office/powerpoint/2010/main" val="381710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cap="none" dirty="0"/>
              <a:t>Final Project</a:t>
            </a:r>
          </a:p>
        </p:txBody>
      </p:sp>
      <p:sp>
        <p:nvSpPr>
          <p:cNvPr id="6" name="Content Placeholder 5"/>
          <p:cNvSpPr>
            <a:spLocks noGrp="1"/>
          </p:cNvSpPr>
          <p:nvPr>
            <p:ph idx="1"/>
          </p:nvPr>
        </p:nvSpPr>
        <p:spPr/>
        <p:txBody>
          <a:bodyPr/>
          <a:lstStyle/>
          <a:p>
            <a:r>
              <a:rPr lang="en-US" dirty="0"/>
              <a:t>Have done this in previous years</a:t>
            </a:r>
          </a:p>
          <a:p>
            <a:r>
              <a:rPr lang="en-US" dirty="0"/>
              <a:t>Not doing it this semester</a:t>
            </a:r>
          </a:p>
        </p:txBody>
      </p:sp>
    </p:spTree>
    <p:extLst>
      <p:ext uri="{BB962C8B-B14F-4D97-AF65-F5344CB8AC3E}">
        <p14:creationId xmlns:p14="http://schemas.microsoft.com/office/powerpoint/2010/main" val="5588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p:txBody>
          <a:bodyPr/>
          <a:lstStyle/>
          <a:p>
            <a:r>
              <a:rPr lang="en-US" cap="none" dirty="0"/>
              <a:t>Part IV: The Next Step</a:t>
            </a:r>
          </a:p>
        </p:txBody>
      </p:sp>
      <p:sp>
        <p:nvSpPr>
          <p:cNvPr id="5" name="Text Placeholder 4"/>
          <p:cNvSpPr>
            <a:spLocks noGrp="1"/>
          </p:cNvSpPr>
          <p:nvPr>
            <p:ph type="body" idx="1"/>
          </p:nvPr>
        </p:nvSpPr>
        <p:spPr/>
        <p:txBody>
          <a:bodyPr/>
          <a:lstStyle/>
          <a:p>
            <a:r>
              <a:rPr lang="en-US" dirty="0"/>
              <a:t>CSCI 8360 Data Science Practicum</a:t>
            </a:r>
          </a:p>
        </p:txBody>
      </p:sp>
    </p:spTree>
    <p:extLst>
      <p:ext uri="{BB962C8B-B14F-4D97-AF65-F5344CB8AC3E}">
        <p14:creationId xmlns:p14="http://schemas.microsoft.com/office/powerpoint/2010/main" val="1173910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cap="none" dirty="0"/>
                  <a:t>Project </a:t>
                </a:r>
                <a14:m>
                  <m:oMath xmlns:m="http://schemas.openxmlformats.org/officeDocument/2006/math">
                    <m:r>
                      <a:rPr lang="en-US" i="1" cap="none" smtClean="0">
                        <a:latin typeface="Cambria Math" panose="02040503050406030204" pitchFamily="18" charset="0"/>
                        <a:ea typeface="Cambria Math" panose="02040503050406030204" pitchFamily="18" charset="0"/>
                      </a:rPr>
                      <m:t>𝛼</m:t>
                    </m:r>
                  </m:oMath>
                </a14:m>
                <a:endParaRPr lang="en-US" cap="none"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793"/>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pPr marL="457200" indent="-457200">
              <a:buFont typeface="+mj-lt"/>
              <a:buAutoNum type="arabicPeriod"/>
            </a:pPr>
            <a:r>
              <a:rPr lang="en-US" dirty="0"/>
              <a:t>Join the Discord server (as of writing this lecture, 13 of 20 have already joined)</a:t>
            </a:r>
          </a:p>
          <a:p>
            <a:pPr marL="457200" indent="-457200">
              <a:buFont typeface="+mj-lt"/>
              <a:buAutoNum type="arabicPeriod"/>
            </a:pPr>
            <a:r>
              <a:rPr lang="en-US" dirty="0"/>
              <a:t>Send me your GitHub username over Discord (create an account if you don’t have one). Join the GitHub “Data Science Practicum” team.</a:t>
            </a:r>
          </a:p>
          <a:p>
            <a:pPr marL="457200" indent="-457200">
              <a:buFont typeface="+mj-lt"/>
              <a:buAutoNum type="arabicPeriod"/>
            </a:pPr>
            <a:r>
              <a:rPr lang="en-US" dirty="0"/>
              <a:t>Start looking at Apache Spark and/or </a:t>
            </a:r>
            <a:r>
              <a:rPr lang="en-US" dirty="0" err="1"/>
              <a:t>dask</a:t>
            </a:r>
            <a:r>
              <a:rPr lang="en-US" dirty="0"/>
              <a:t> (for Project 0 tomorrow).</a:t>
            </a:r>
          </a:p>
        </p:txBody>
      </p:sp>
    </p:spTree>
    <p:extLst>
      <p:ext uri="{BB962C8B-B14F-4D97-AF65-F5344CB8AC3E}">
        <p14:creationId xmlns:p14="http://schemas.microsoft.com/office/powerpoint/2010/main" val="373114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Tomorrow: Project 0</a:t>
            </a:r>
          </a:p>
        </p:txBody>
      </p:sp>
      <p:sp>
        <p:nvSpPr>
          <p:cNvPr id="3" name="Content Placeholder 2"/>
          <p:cNvSpPr>
            <a:spLocks noGrp="1"/>
          </p:cNvSpPr>
          <p:nvPr>
            <p:ph idx="1"/>
          </p:nvPr>
        </p:nvSpPr>
        <p:spPr/>
        <p:txBody>
          <a:bodyPr/>
          <a:lstStyle/>
          <a:p>
            <a:r>
              <a:rPr lang="en-US" dirty="0"/>
              <a:t>The only individual project of the semester</a:t>
            </a:r>
          </a:p>
          <a:p>
            <a:r>
              <a:rPr lang="en-US" dirty="0"/>
              <a:t>Mainly to familiarize you with Apache Spark or </a:t>
            </a:r>
            <a:r>
              <a:rPr lang="en-US" dirty="0" err="1"/>
              <a:t>dask</a:t>
            </a:r>
            <a:r>
              <a:rPr lang="en-US" dirty="0"/>
              <a:t> (used for Project 1), </a:t>
            </a:r>
            <a:r>
              <a:rPr lang="en-US" dirty="0" err="1"/>
              <a:t>AutoLab</a:t>
            </a:r>
            <a:r>
              <a:rPr lang="en-US" dirty="0"/>
              <a:t>, GitHub, and Discord</a:t>
            </a:r>
          </a:p>
        </p:txBody>
      </p:sp>
    </p:spTree>
    <p:extLst>
      <p:ext uri="{BB962C8B-B14F-4D97-AF65-F5344CB8AC3E}">
        <p14:creationId xmlns:p14="http://schemas.microsoft.com/office/powerpoint/2010/main" val="1908371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pic>
        <p:nvPicPr>
          <p:cNvPr id="9218" name="Picture 2" descr="A collection of The West Wing reaction gifs... - Album on Imgur">
            <a:extLst>
              <a:ext uri="{FF2B5EF4-FFF2-40B4-BE49-F238E27FC236}">
                <a16:creationId xmlns:a16="http://schemas.microsoft.com/office/drawing/2014/main" id="{42B4BEC6-70E4-C748-923D-3CD48913B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412" y="1866900"/>
            <a:ext cx="635000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872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Data Science</a:t>
            </a:r>
          </a:p>
        </p:txBody>
      </p:sp>
      <p:sp>
        <p:nvSpPr>
          <p:cNvPr id="5" name="Content Placeholder 4"/>
          <p:cNvSpPr>
            <a:spLocks noGrp="1"/>
          </p:cNvSpPr>
          <p:nvPr>
            <p:ph idx="1"/>
          </p:nvPr>
        </p:nvSpPr>
        <p:spPr/>
        <p:txBody>
          <a:bodyPr/>
          <a:lstStyle/>
          <a:p>
            <a:r>
              <a:rPr lang="en-US" dirty="0"/>
              <a:t>What is it?</a:t>
            </a:r>
          </a:p>
          <a:p>
            <a:r>
              <a:rPr lang="en-US" dirty="0"/>
              <a:t>Why is it important?</a:t>
            </a:r>
          </a:p>
          <a:p>
            <a:r>
              <a:rPr lang="en-US" dirty="0"/>
              <a:t>How does one learn it?</a:t>
            </a:r>
          </a:p>
        </p:txBody>
      </p:sp>
      <p:pic>
        <p:nvPicPr>
          <p:cNvPr id="3" name="Picture 2"/>
          <p:cNvPicPr>
            <a:picLocks noChangeAspect="1"/>
          </p:cNvPicPr>
          <p:nvPr/>
        </p:nvPicPr>
        <p:blipFill>
          <a:blip r:embed="rId2"/>
          <a:stretch>
            <a:fillRect/>
          </a:stretch>
        </p:blipFill>
        <p:spPr>
          <a:xfrm>
            <a:off x="5315841" y="341203"/>
            <a:ext cx="6659909" cy="3816567"/>
          </a:xfrm>
          <a:prstGeom prst="rect">
            <a:avLst/>
          </a:prstGeom>
        </p:spPr>
      </p:pic>
      <p:pic>
        <p:nvPicPr>
          <p:cNvPr id="4" name="Picture 3"/>
          <p:cNvPicPr>
            <a:picLocks noChangeAspect="1"/>
          </p:cNvPicPr>
          <p:nvPr/>
        </p:nvPicPr>
        <p:blipFill>
          <a:blip r:embed="rId3"/>
          <a:stretch>
            <a:fillRect/>
          </a:stretch>
        </p:blipFill>
        <p:spPr>
          <a:xfrm>
            <a:off x="3806646" y="4455413"/>
            <a:ext cx="2279400" cy="2277081"/>
          </a:xfrm>
          <a:prstGeom prst="rect">
            <a:avLst/>
          </a:prstGeom>
        </p:spPr>
      </p:pic>
      <p:pic>
        <p:nvPicPr>
          <p:cNvPr id="6" name="Picture 5"/>
          <p:cNvPicPr>
            <a:picLocks noChangeAspect="1"/>
          </p:cNvPicPr>
          <p:nvPr/>
        </p:nvPicPr>
        <p:blipFill>
          <a:blip r:embed="rId4"/>
          <a:stretch>
            <a:fillRect/>
          </a:stretch>
        </p:blipFill>
        <p:spPr>
          <a:xfrm>
            <a:off x="1010825" y="4455413"/>
            <a:ext cx="2510342" cy="2275234"/>
          </a:xfrm>
          <a:prstGeom prst="rect">
            <a:avLst/>
          </a:prstGeom>
        </p:spPr>
      </p:pic>
      <p:pic>
        <p:nvPicPr>
          <p:cNvPr id="7" name="Picture 6"/>
          <p:cNvPicPr>
            <a:picLocks noChangeAspect="1"/>
          </p:cNvPicPr>
          <p:nvPr/>
        </p:nvPicPr>
        <p:blipFill>
          <a:blip r:embed="rId5"/>
          <a:stretch>
            <a:fillRect/>
          </a:stretch>
        </p:blipFill>
        <p:spPr>
          <a:xfrm>
            <a:off x="6371525" y="4455412"/>
            <a:ext cx="2305878" cy="2201065"/>
          </a:xfrm>
          <a:prstGeom prst="rect">
            <a:avLst/>
          </a:prstGeom>
        </p:spPr>
      </p:pic>
      <p:pic>
        <p:nvPicPr>
          <p:cNvPr id="8" name="Picture 7"/>
          <p:cNvPicPr>
            <a:picLocks noChangeAspect="1"/>
          </p:cNvPicPr>
          <p:nvPr/>
        </p:nvPicPr>
        <p:blipFill>
          <a:blip r:embed="rId6"/>
          <a:stretch>
            <a:fillRect/>
          </a:stretch>
        </p:blipFill>
        <p:spPr>
          <a:xfrm>
            <a:off x="8962882" y="4435085"/>
            <a:ext cx="2295562" cy="2295562"/>
          </a:xfrm>
          <a:prstGeom prst="rect">
            <a:avLst/>
          </a:prstGeom>
        </p:spPr>
      </p:pic>
    </p:spTree>
    <p:extLst>
      <p:ext uri="{BB962C8B-B14F-4D97-AF65-F5344CB8AC3E}">
        <p14:creationId xmlns:p14="http://schemas.microsoft.com/office/powerpoint/2010/main" val="29557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fade">
                                      <p:cBhvr>
                                        <p:cTn id="26" dur="500"/>
                                        <p:tgtEl>
                                          <p:spTgt spid="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2" end="2"/>
                                            </p:txEl>
                                          </p:spTgt>
                                        </p:tgtEl>
                                        <p:attrNameLst>
                                          <p:attrName>style.visibility</p:attrName>
                                        </p:attrNameLst>
                                      </p:cBhvr>
                                      <p:to>
                                        <p:strVal val="visible"/>
                                      </p:to>
                                    </p:set>
                                    <p:animEffect transition="in" filter="fade">
                                      <p:cBhvr>
                                        <p:cTn id="3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Finally</a:t>
            </a:r>
            <a:r>
              <a:rPr lang="is-IS" cap="none" dirty="0"/>
              <a:t>…</a:t>
            </a:r>
            <a:endParaRPr lang="en-US" cap="none" dirty="0"/>
          </a:p>
        </p:txBody>
      </p:sp>
      <p:sp>
        <p:nvSpPr>
          <p:cNvPr id="3" name="Content Placeholder 2"/>
          <p:cNvSpPr>
            <a:spLocks noGrp="1"/>
          </p:cNvSpPr>
          <p:nvPr>
            <p:ph idx="1"/>
          </p:nvPr>
        </p:nvSpPr>
        <p:spPr>
          <a:xfrm>
            <a:off x="1141412" y="2249486"/>
            <a:ext cx="9905999" cy="4387619"/>
          </a:xfrm>
        </p:spPr>
        <p:txBody>
          <a:bodyPr/>
          <a:lstStyle/>
          <a:p>
            <a:r>
              <a:rPr lang="en-US" dirty="0"/>
              <a:t>What large-scale problems do </a:t>
            </a:r>
            <a:r>
              <a:rPr lang="en-US" i="1" dirty="0"/>
              <a:t>you</a:t>
            </a:r>
            <a:r>
              <a:rPr lang="en-US" dirty="0"/>
              <a:t> want to work on?</a:t>
            </a:r>
          </a:p>
          <a:p>
            <a:r>
              <a:rPr lang="en-US" dirty="0"/>
              <a:t>Yes, this an opportunity to suggest Projects. If you have an idea, send me:</a:t>
            </a:r>
          </a:p>
          <a:p>
            <a:endParaRPr lang="en-US" dirty="0"/>
          </a:p>
          <a:p>
            <a:pPr marL="457200" indent="-457200">
              <a:buFont typeface="+mj-lt"/>
              <a:buAutoNum type="arabicPeriod"/>
            </a:pPr>
            <a:r>
              <a:rPr lang="en-US" dirty="0"/>
              <a:t>The problem to be solved (optimization, dimensionality reduction, classification, </a:t>
            </a:r>
            <a:r>
              <a:rPr lang="en-US" dirty="0" err="1"/>
              <a:t>etc</a:t>
            </a:r>
            <a:r>
              <a:rPr lang="en-US" dirty="0"/>
              <a:t>)</a:t>
            </a:r>
          </a:p>
          <a:p>
            <a:pPr marL="457200" indent="-457200">
              <a:buFont typeface="+mj-lt"/>
              <a:buAutoNum type="arabicPeriod"/>
            </a:pPr>
            <a:r>
              <a:rPr lang="en-US" dirty="0"/>
              <a:t>How the solutions should be evaluated</a:t>
            </a:r>
          </a:p>
          <a:p>
            <a:pPr marL="457200" indent="-457200">
              <a:buFont typeface="+mj-lt"/>
              <a:buAutoNum type="arabicPeriod"/>
            </a:pPr>
            <a:r>
              <a:rPr lang="en-US" dirty="0"/>
              <a:t>Training and validation datasets</a:t>
            </a:r>
          </a:p>
        </p:txBody>
      </p:sp>
      <p:sp>
        <p:nvSpPr>
          <p:cNvPr id="4" name="Explosion 2 3"/>
          <p:cNvSpPr/>
          <p:nvPr/>
        </p:nvSpPr>
        <p:spPr>
          <a:xfrm>
            <a:off x="8294914" y="92240"/>
            <a:ext cx="3549332" cy="274819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Your idea could be featured as a full project!</a:t>
            </a:r>
            <a:endParaRPr lang="en-US" dirty="0"/>
          </a:p>
        </p:txBody>
      </p:sp>
    </p:spTree>
    <p:extLst>
      <p:ext uri="{BB962C8B-B14F-4D97-AF65-F5344CB8AC3E}">
        <p14:creationId xmlns:p14="http://schemas.microsoft.com/office/powerpoint/2010/main" val="20091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ameo by Richard Schiff - visit cameo.com to get a message from your favorite person" descr="Cameo by Richard Schiff - visit cameo.com to get a message from your favorite person">
            <a:hlinkClick r:id="" action="ppaction://media"/>
            <a:extLst>
              <a:ext uri="{FF2B5EF4-FFF2-40B4-BE49-F238E27FC236}">
                <a16:creationId xmlns:a16="http://schemas.microsoft.com/office/drawing/2014/main" id="{AA0E1BF2-1DDC-5A4D-9325-037D5EF488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0000" y="381000"/>
            <a:ext cx="4572000" cy="6096000"/>
          </a:xfrm>
          <a:prstGeom prst="rect">
            <a:avLst/>
          </a:prstGeom>
        </p:spPr>
      </p:pic>
    </p:spTree>
    <p:extLst>
      <p:ext uri="{BB962C8B-B14F-4D97-AF65-F5344CB8AC3E}">
        <p14:creationId xmlns:p14="http://schemas.microsoft.com/office/powerpoint/2010/main" val="75094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mediacall" presetSubtype="0" fill="hold" nodeType="withEffect">
                                  <p:stCondLst>
                                    <p:cond delay="0"/>
                                  </p:stCondLst>
                                  <p:childTnLst>
                                    <p:cmd type="call" cmd="playFrom(0.0)">
                                      <p:cBhvr>
                                        <p:cTn id="9" dur="636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CSCI 8360: What Is It?</a:t>
            </a:r>
          </a:p>
        </p:txBody>
      </p:sp>
      <p:sp>
        <p:nvSpPr>
          <p:cNvPr id="5" name="Content Placeholder 4"/>
          <p:cNvSpPr>
            <a:spLocks noGrp="1"/>
          </p:cNvSpPr>
          <p:nvPr>
            <p:ph idx="1"/>
          </p:nvPr>
        </p:nvSpPr>
        <p:spPr>
          <a:xfrm>
            <a:off x="1141413" y="2249487"/>
            <a:ext cx="4954588" cy="3541714"/>
          </a:xfrm>
        </p:spPr>
        <p:txBody>
          <a:bodyPr/>
          <a:lstStyle/>
          <a:p>
            <a:r>
              <a:rPr lang="en-US" dirty="0"/>
              <a:t>What this class </a:t>
            </a:r>
            <a:r>
              <a:rPr lang="en-US" b="1" dirty="0"/>
              <a:t>IS:</a:t>
            </a:r>
            <a:endParaRPr lang="en-US" dirty="0"/>
          </a:p>
          <a:p>
            <a:pPr lvl="1"/>
            <a:r>
              <a:rPr lang="en-US" dirty="0"/>
              <a:t>Hands-on data science</a:t>
            </a:r>
          </a:p>
          <a:p>
            <a:pPr lvl="1"/>
            <a:r>
              <a:rPr lang="en-US" dirty="0"/>
              <a:t>Team-based problem solving</a:t>
            </a:r>
          </a:p>
          <a:p>
            <a:pPr lvl="1"/>
            <a:r>
              <a:rPr lang="en-US" dirty="0"/>
              <a:t>“Kaggle in the Classroom”</a:t>
            </a:r>
          </a:p>
        </p:txBody>
      </p:sp>
      <p:pic>
        <p:nvPicPr>
          <p:cNvPr id="3076" name="Picture 4" descr="The west wing richard schiff toby ziegler GIF - Find on GIFER">
            <a:extLst>
              <a:ext uri="{FF2B5EF4-FFF2-40B4-BE49-F238E27FC236}">
                <a16:creationId xmlns:a16="http://schemas.microsoft.com/office/drawing/2014/main" id="{90EAF250-B272-F34E-B038-06B5490A7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2097088"/>
            <a:ext cx="55880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1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076"/>
                                        </p:tgtEl>
                                        <p:attrNameLst>
                                          <p:attrName>style.visibility</p:attrName>
                                        </p:attrNameLst>
                                      </p:cBhvr>
                                      <p:to>
                                        <p:strVal val="visible"/>
                                      </p:to>
                                    </p:set>
                                    <p:animEffect transition="in" filter="fade">
                                      <p:cBhvr>
                                        <p:cTn id="20"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CSCI 8360: What Is It?</a:t>
            </a:r>
          </a:p>
        </p:txBody>
      </p:sp>
      <p:sp>
        <p:nvSpPr>
          <p:cNvPr id="5" name="Content Placeholder 4"/>
          <p:cNvSpPr>
            <a:spLocks noGrp="1"/>
          </p:cNvSpPr>
          <p:nvPr>
            <p:ph idx="1"/>
          </p:nvPr>
        </p:nvSpPr>
        <p:spPr>
          <a:xfrm>
            <a:off x="1141413" y="2249487"/>
            <a:ext cx="5888038" cy="3541714"/>
          </a:xfrm>
        </p:spPr>
        <p:txBody>
          <a:bodyPr/>
          <a:lstStyle/>
          <a:p>
            <a:r>
              <a:rPr lang="en-US" dirty="0"/>
              <a:t>What this class </a:t>
            </a:r>
            <a:r>
              <a:rPr lang="en-US" b="1" dirty="0"/>
              <a:t>IS NOT:</a:t>
            </a:r>
            <a:endParaRPr lang="en-US" dirty="0"/>
          </a:p>
          <a:p>
            <a:pPr lvl="1"/>
            <a:r>
              <a:rPr lang="en-US" dirty="0"/>
              <a:t>Introduction to Machine Learning</a:t>
            </a:r>
          </a:p>
          <a:p>
            <a:pPr lvl="1"/>
            <a:r>
              <a:rPr lang="en-US" dirty="0"/>
              <a:t>Introduction to Distributed Systems</a:t>
            </a:r>
          </a:p>
          <a:p>
            <a:pPr lvl="1"/>
            <a:r>
              <a:rPr lang="en-US" dirty="0"/>
              <a:t>Introduction to Software Engineering</a:t>
            </a:r>
          </a:p>
        </p:txBody>
      </p:sp>
      <p:pic>
        <p:nvPicPr>
          <p:cNvPr id="3074" name="Picture 2" descr="Toby Ziegler GIFs - Get the best GIF on GIPHY">
            <a:extLst>
              <a:ext uri="{FF2B5EF4-FFF2-40B4-BE49-F238E27FC236}">
                <a16:creationId xmlns:a16="http://schemas.microsoft.com/office/drawing/2014/main" id="{AA6F01D8-A4C7-E84F-B3F3-DF72EE2B7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5" y="2097088"/>
            <a:ext cx="5949950" cy="297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74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fade">
                                      <p:cBhvr>
                                        <p:cTn id="2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cap="none" dirty="0"/>
              <a:t>CSCI 8360 Requirements</a:t>
            </a:r>
          </a:p>
        </p:txBody>
      </p:sp>
      <p:sp>
        <p:nvSpPr>
          <p:cNvPr id="8" name="Content Placeholder 7"/>
          <p:cNvSpPr>
            <a:spLocks noGrp="1"/>
          </p:cNvSpPr>
          <p:nvPr>
            <p:ph idx="1"/>
          </p:nvPr>
        </p:nvSpPr>
        <p:spPr>
          <a:xfrm>
            <a:off x="1141412" y="2249486"/>
            <a:ext cx="9905999" cy="4287237"/>
          </a:xfrm>
        </p:spPr>
        <p:txBody>
          <a:bodyPr/>
          <a:lstStyle/>
          <a:p>
            <a:r>
              <a:rPr lang="en-US" dirty="0"/>
              <a:t>Thorough understanding of machine learning and statistics</a:t>
            </a:r>
          </a:p>
          <a:p>
            <a:pPr lvl="1"/>
            <a:r>
              <a:rPr lang="en-US" dirty="0"/>
              <a:t>(or teammates who can bring you up to speed very quickly)</a:t>
            </a:r>
          </a:p>
          <a:p>
            <a:r>
              <a:rPr lang="en-US" dirty="0"/>
              <a:t>Good software engineering skills</a:t>
            </a:r>
          </a:p>
          <a:p>
            <a:pPr lvl="1"/>
            <a:r>
              <a:rPr lang="en-US" dirty="0"/>
              <a:t>(working on teams)</a:t>
            </a:r>
          </a:p>
          <a:p>
            <a:r>
              <a:rPr lang="en-US" dirty="0"/>
              <a:t>An ability to learn fast</a:t>
            </a:r>
          </a:p>
          <a:p>
            <a:pPr lvl="1"/>
            <a:r>
              <a:rPr lang="en-US" dirty="0"/>
              <a:t>(definition of “graduate student”)</a:t>
            </a:r>
          </a:p>
        </p:txBody>
      </p:sp>
      <p:pic>
        <p:nvPicPr>
          <p:cNvPr id="2050" name="Picture 2" descr="Top 30 Toby Ziegler GIFs | Find the best GIF on Gfycat">
            <a:extLst>
              <a:ext uri="{FF2B5EF4-FFF2-40B4-BE49-F238E27FC236}">
                <a16:creationId xmlns:a16="http://schemas.microsoft.com/office/drawing/2014/main" id="{F9D28057-34D7-4F40-9B53-D11CE30F5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759" y="3429000"/>
            <a:ext cx="5077979" cy="3107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92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par>
                          <p:cTn id="27" fill="hold">
                            <p:stCondLst>
                              <p:cond delay="500"/>
                            </p:stCondLst>
                            <p:childTnLst>
                              <p:par>
                                <p:cTn id="28" presetID="10" presetClass="entr" presetSubtype="0" fill="hold" nodeType="afterEffect">
                                  <p:stCondLst>
                                    <p:cond delay="100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CSCI 8360 Links</a:t>
            </a:r>
          </a:p>
        </p:txBody>
      </p:sp>
      <p:sp>
        <p:nvSpPr>
          <p:cNvPr id="3" name="Content Placeholder 2"/>
          <p:cNvSpPr>
            <a:spLocks noGrp="1"/>
          </p:cNvSpPr>
          <p:nvPr>
            <p:ph idx="1"/>
          </p:nvPr>
        </p:nvSpPr>
        <p:spPr>
          <a:xfrm>
            <a:off x="1141412" y="1779373"/>
            <a:ext cx="9905999" cy="5078627"/>
          </a:xfrm>
        </p:spPr>
        <p:txBody>
          <a:bodyPr>
            <a:normAutofit fontScale="85000" lnSpcReduction="20000"/>
          </a:bodyPr>
          <a:lstStyle/>
          <a:p>
            <a:r>
              <a:rPr lang="en-US" dirty="0"/>
              <a:t>Course website</a:t>
            </a:r>
          </a:p>
          <a:p>
            <a:pPr lvl="1"/>
            <a:r>
              <a:rPr lang="en-US" dirty="0">
                <a:hlinkClick r:id="rId2"/>
              </a:rPr>
              <a:t>https://dsp-uga.github.io/sp21</a:t>
            </a:r>
            <a:r>
              <a:rPr lang="en-US" dirty="0"/>
              <a:t>   </a:t>
            </a:r>
          </a:p>
          <a:p>
            <a:pPr lvl="1"/>
            <a:r>
              <a:rPr lang="en-US" dirty="0"/>
              <a:t>Lectures and assignments will be posted here</a:t>
            </a:r>
          </a:p>
          <a:p>
            <a:r>
              <a:rPr lang="en-US" dirty="0"/>
              <a:t>Discord</a:t>
            </a:r>
          </a:p>
          <a:p>
            <a:pPr lvl="1"/>
            <a:r>
              <a:rPr lang="en-US" dirty="0"/>
              <a:t>This is where </a:t>
            </a:r>
            <a:r>
              <a:rPr lang="en-US" b="1" dirty="0"/>
              <a:t>all course communication </a:t>
            </a:r>
            <a:r>
              <a:rPr lang="en-US" dirty="0"/>
              <a:t>will happen</a:t>
            </a:r>
          </a:p>
          <a:p>
            <a:pPr lvl="1"/>
            <a:r>
              <a:rPr lang="en-US" dirty="0"/>
              <a:t>(yes, we used Slack in previous years; testing this out this semester)</a:t>
            </a:r>
          </a:p>
          <a:p>
            <a:r>
              <a:rPr lang="en-US" dirty="0"/>
              <a:t>GitHub</a:t>
            </a:r>
          </a:p>
          <a:p>
            <a:pPr lvl="1"/>
            <a:r>
              <a:rPr lang="en-US" dirty="0">
                <a:hlinkClick r:id="rId3"/>
              </a:rPr>
              <a:t>https://github.com/dsp-uga/</a:t>
            </a:r>
            <a:endParaRPr lang="en-US" dirty="0"/>
          </a:p>
          <a:p>
            <a:pPr lvl="1"/>
            <a:r>
              <a:rPr lang="en-US" dirty="0"/>
              <a:t>All team development will happen here</a:t>
            </a:r>
          </a:p>
          <a:p>
            <a:r>
              <a:rPr lang="en-US" dirty="0" err="1"/>
              <a:t>AutoLab</a:t>
            </a:r>
            <a:endParaRPr lang="en-US" dirty="0"/>
          </a:p>
          <a:p>
            <a:pPr lvl="1"/>
            <a:r>
              <a:rPr lang="en-US" dirty="0">
                <a:hlinkClick r:id="rId4"/>
              </a:rPr>
              <a:t>https://autolab.cs.uga.edu</a:t>
            </a:r>
            <a:r>
              <a:rPr lang="en-US" dirty="0"/>
              <a:t> </a:t>
            </a:r>
          </a:p>
          <a:p>
            <a:pPr lvl="1"/>
            <a:r>
              <a:rPr lang="en-US" dirty="0"/>
              <a:t>Project submissions for grading and evaluation</a:t>
            </a:r>
          </a:p>
          <a:p>
            <a:r>
              <a:rPr lang="en-US" dirty="0"/>
              <a:t>Google Compute Platform (GCP)</a:t>
            </a:r>
          </a:p>
          <a:p>
            <a:pPr lvl="1"/>
            <a:r>
              <a:rPr lang="en-US" dirty="0"/>
              <a:t>Everyone will get credits</a:t>
            </a:r>
          </a:p>
        </p:txBody>
      </p:sp>
      <p:pic>
        <p:nvPicPr>
          <p:cNvPr id="5122" name="Picture 2" descr="Pin on West Wing Forever❤️">
            <a:extLst>
              <a:ext uri="{FF2B5EF4-FFF2-40B4-BE49-F238E27FC236}">
                <a16:creationId xmlns:a16="http://schemas.microsoft.com/office/drawing/2014/main" id="{4F231DE6-E2E6-4E42-BFED-D3500DCE6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0425" y="2284413"/>
            <a:ext cx="31750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500"/>
                                        <p:tgtEl>
                                          <p:spTgt spid="3">
                                            <p:txEl>
                                              <p:pRg st="11" end="1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fade">
                                      <p:cBhvr>
                                        <p:cTn id="5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Course Outline</a:t>
            </a:r>
          </a:p>
        </p:txBody>
      </p:sp>
      <p:sp>
        <p:nvSpPr>
          <p:cNvPr id="3" name="Content Placeholder 2"/>
          <p:cNvSpPr>
            <a:spLocks noGrp="1"/>
          </p:cNvSpPr>
          <p:nvPr>
            <p:ph idx="1"/>
          </p:nvPr>
        </p:nvSpPr>
        <p:spPr>
          <a:xfrm>
            <a:off x="1141412" y="2249487"/>
            <a:ext cx="9905999" cy="4608513"/>
          </a:xfrm>
        </p:spPr>
        <p:txBody>
          <a:bodyPr>
            <a:normAutofit/>
          </a:bodyPr>
          <a:lstStyle/>
          <a:p>
            <a:r>
              <a:rPr lang="en-US" dirty="0"/>
              <a:t>3.5 Projects (+ a pseudo-project), each 3(+) weeks</a:t>
            </a:r>
          </a:p>
          <a:p>
            <a:r>
              <a:rPr lang="en-US" dirty="0"/>
              <a:t>Lecture every Wednesday (except the first two weeks)</a:t>
            </a:r>
          </a:p>
          <a:p>
            <a:r>
              <a:rPr lang="en-US" dirty="0"/>
              <a:t>Office hours Tuesday/Thursday (except the first two weeks)</a:t>
            </a:r>
          </a:p>
          <a:p>
            <a:r>
              <a:rPr lang="en-US" dirty="0"/>
              <a:t>No exams!</a:t>
            </a:r>
          </a:p>
          <a:p>
            <a:r>
              <a:rPr lang="en-US" dirty="0"/>
              <a:t>No final project!</a:t>
            </a:r>
          </a:p>
          <a:p>
            <a:r>
              <a:rPr lang="en-US" b="1" dirty="0"/>
              <a:t>No grades!</a:t>
            </a:r>
          </a:p>
          <a:p>
            <a:r>
              <a:rPr lang="en-US" dirty="0"/>
              <a:t>Attendance</a:t>
            </a:r>
          </a:p>
        </p:txBody>
      </p:sp>
    </p:spTree>
    <p:extLst>
      <p:ext uri="{BB962C8B-B14F-4D97-AF65-F5344CB8AC3E}">
        <p14:creationId xmlns:p14="http://schemas.microsoft.com/office/powerpoint/2010/main" val="211565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p:txBody>
          <a:bodyPr/>
          <a:lstStyle/>
          <a:p>
            <a:r>
              <a:rPr lang="en-US" cap="none" dirty="0"/>
              <a:t>Part II: Administrative Details</a:t>
            </a:r>
          </a:p>
        </p:txBody>
      </p:sp>
      <p:sp>
        <p:nvSpPr>
          <p:cNvPr id="5" name="Text Placeholder 4"/>
          <p:cNvSpPr>
            <a:spLocks noGrp="1"/>
          </p:cNvSpPr>
          <p:nvPr>
            <p:ph type="body" idx="1"/>
          </p:nvPr>
        </p:nvSpPr>
        <p:spPr/>
        <p:txBody>
          <a:bodyPr/>
          <a:lstStyle/>
          <a:p>
            <a:r>
              <a:rPr lang="en-US" dirty="0"/>
              <a:t>CSCI 8360 Data Science Practicum</a:t>
            </a:r>
          </a:p>
        </p:txBody>
      </p:sp>
    </p:spTree>
    <p:extLst>
      <p:ext uri="{BB962C8B-B14F-4D97-AF65-F5344CB8AC3E}">
        <p14:creationId xmlns:p14="http://schemas.microsoft.com/office/powerpoint/2010/main" val="3392611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1311</Words>
  <Application>Microsoft Macintosh PowerPoint</Application>
  <PresentationFormat>Widescreen</PresentationFormat>
  <Paragraphs>169</Paragraphs>
  <Slides>31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Cambria Math</vt:lpstr>
      <vt:lpstr>Tw Cen MT</vt:lpstr>
      <vt:lpstr>Circuit</vt:lpstr>
      <vt:lpstr>CSCI 8360: Data Science Practicum</vt:lpstr>
      <vt:lpstr>Part I: Lightning Overview</vt:lpstr>
      <vt:lpstr>Data Science</vt:lpstr>
      <vt:lpstr>CSCI 8360: What Is It?</vt:lpstr>
      <vt:lpstr>CSCI 8360: What Is It?</vt:lpstr>
      <vt:lpstr>CSCI 8360 Requirements</vt:lpstr>
      <vt:lpstr>CSCI 8360 Links</vt:lpstr>
      <vt:lpstr>Course Outline</vt:lpstr>
      <vt:lpstr>Part II: Administrative Details</vt:lpstr>
      <vt:lpstr>Lectures, Revisited</vt:lpstr>
      <vt:lpstr>Office Hours, Revisited</vt:lpstr>
      <vt:lpstr>Discord, Revisited</vt:lpstr>
      <vt:lpstr>GitHub, Revisited</vt:lpstr>
      <vt:lpstr>AutoLab, Revisited</vt:lpstr>
      <vt:lpstr>Google Cloud Platform</vt:lpstr>
      <vt:lpstr>Part III: Projects</vt:lpstr>
      <vt:lpstr>Project Overview</vt:lpstr>
      <vt:lpstr>Project Requirements: Teams</vt:lpstr>
      <vt:lpstr>Project Requirements: Code</vt:lpstr>
      <vt:lpstr>Project Requirements: AutoLab</vt:lpstr>
      <vt:lpstr>Project Requirements: Lightning Talks</vt:lpstr>
      <vt:lpstr>Project Grading</vt:lpstr>
      <vt:lpstr>Project Grading</vt:lpstr>
      <vt:lpstr>Project Grading</vt:lpstr>
      <vt:lpstr>Final Project</vt:lpstr>
      <vt:lpstr>Part IV: The Next Step</vt:lpstr>
      <vt:lpstr>Project α</vt:lpstr>
      <vt:lpstr>Tomorrow: Project 0</vt:lpstr>
      <vt:lpstr>Questions?</vt:lpstr>
      <vt:lpstr>Finally…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8360: Data Science Practicum</dc:title>
  <dc:creator>Shannon Quinn</dc:creator>
  <cp:lastModifiedBy>Shannon Quinn</cp:lastModifiedBy>
  <cp:revision>30</cp:revision>
  <dcterms:created xsi:type="dcterms:W3CDTF">2021-01-12T21:24:31Z</dcterms:created>
  <dcterms:modified xsi:type="dcterms:W3CDTF">2021-01-12T21:55:14Z</dcterms:modified>
</cp:coreProperties>
</file>